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</p:sldMasterIdLst>
  <p:notesMasterIdLst>
    <p:notesMasterId r:id="rId26"/>
  </p:notesMasterIdLst>
  <p:sldIdLst>
    <p:sldId id="256" r:id="rId3"/>
    <p:sldId id="258" r:id="rId4"/>
    <p:sldId id="260" r:id="rId5"/>
    <p:sldId id="301" r:id="rId6"/>
    <p:sldId id="302" r:id="rId7"/>
    <p:sldId id="303" r:id="rId8"/>
    <p:sldId id="304" r:id="rId9"/>
    <p:sldId id="306" r:id="rId10"/>
    <p:sldId id="305" r:id="rId11"/>
    <p:sldId id="307" r:id="rId12"/>
    <p:sldId id="313" r:id="rId13"/>
    <p:sldId id="314" r:id="rId14"/>
    <p:sldId id="315" r:id="rId15"/>
    <p:sldId id="309" r:id="rId16"/>
    <p:sldId id="316" r:id="rId17"/>
    <p:sldId id="318" r:id="rId18"/>
    <p:sldId id="308" r:id="rId19"/>
    <p:sldId id="310" r:id="rId20"/>
    <p:sldId id="312" r:id="rId21"/>
    <p:sldId id="317" r:id="rId22"/>
    <p:sldId id="319" r:id="rId23"/>
    <p:sldId id="311" r:id="rId24"/>
    <p:sldId id="30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axi Tang" initials="JT [6]" lastIdx="1" clrIdx="6">
    <p:extLst/>
  </p:cmAuthor>
  <p:cmAuthor id="1" name="Ke" initials="K" lastIdx="16" clrIdx="0">
    <p:extLst/>
  </p:cmAuthor>
  <p:cmAuthor id="8" name="Jiaxi Tang" initials="JT [7]" lastIdx="1" clrIdx="7">
    <p:extLst/>
  </p:cmAuthor>
  <p:cmAuthor id="2" name="Jiaxi Tang" initials="JT" lastIdx="2" clrIdx="1">
    <p:extLst/>
  </p:cmAuthor>
  <p:cmAuthor id="3" name="Jiaxi Tang" initials="JT [2]" lastIdx="1" clrIdx="2">
    <p:extLst/>
  </p:cmAuthor>
  <p:cmAuthor id="4" name="Jiaxi Tang" initials="JT [3]" lastIdx="1" clrIdx="3">
    <p:extLst/>
  </p:cmAuthor>
  <p:cmAuthor id="5" name="Jiaxi Tang" initials="JT [4]" lastIdx="1" clrIdx="4">
    <p:extLst/>
  </p:cmAuthor>
  <p:cmAuthor id="6" name="Jiaxi Tang" initials="JT [5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3"/>
    <p:restoredTop sz="94553"/>
  </p:normalViewPr>
  <p:slideViewPr>
    <p:cSldViewPr snapToGrid="0" snapToObjects="1">
      <p:cViewPr>
        <p:scale>
          <a:sx n="66" d="100"/>
          <a:sy n="66" d="100"/>
        </p:scale>
        <p:origin x="13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84452-A5AE-F841-B128-EEABFED61B3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532E1-EFE6-1241-B1C2-11BD27E2C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70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26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89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26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0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918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323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243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645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82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9711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20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613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745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21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2913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22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493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23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085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05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61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69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6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13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30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6B2124-625F-6C4B-8D06-A7C02ABC9016}" type="slidenum">
              <a:rPr lang="en-US" altLang="en-US" sz="1200">
                <a:solidFill>
                  <a:srgbClr val="000000"/>
                </a:solidFill>
              </a:rPr>
              <a:pPr/>
              <a:t>10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38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original_1253_sca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rgbClr val="36383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Arial" pitchFamily="-111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8839200" y="0"/>
            <a:ext cx="304800" cy="5257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Arial" pitchFamily="-111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5181600"/>
            <a:ext cx="8077200" cy="533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791200"/>
            <a:ext cx="8077200" cy="457200"/>
          </a:xfr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62000" y="6248400"/>
            <a:ext cx="259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25">
                <a:solidFill>
                  <a:schemeClr val="accent1"/>
                </a:solidFill>
                <a:latin typeface="Helvetica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9E0927"/>
                </a:solidFill>
              </a:rPr>
              <a:t>May 2007</a:t>
            </a:r>
          </a:p>
        </p:txBody>
      </p:sp>
    </p:spTree>
    <p:extLst>
      <p:ext uri="{BB962C8B-B14F-4D97-AF65-F5344CB8AC3E}">
        <p14:creationId xmlns:p14="http://schemas.microsoft.com/office/powerpoint/2010/main" val="149431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A09054-24AF-004F-9BF4-1AA811FE29CF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914400"/>
            <a:ext cx="203835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96265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937831-B253-B547-AD18-181D8ADB17DB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5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8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33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28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76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9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FD4416-F90C-574D-806A-343E781AF099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84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93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6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C0E950-BB23-6A40-BCE0-B7B16917DEA2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7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082330-E65B-144F-915E-7D807A12ACC7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6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20C8EE-D20C-4940-89FD-622B5BACA66E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1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0880BB-B68E-D244-BDA1-9876DED09BC5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1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6CE9C-754B-FD46-B120-D82AF2330311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AAE09D-070A-2B4A-A9B4-11325BA8CE1C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1509DB-F057-E941-A271-E6809C724BFF}" type="slidenum">
              <a:rPr lang="en-US" altLang="en-US">
                <a:solidFill>
                  <a:srgbClr val="BA2B48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839200" y="0"/>
            <a:ext cx="304800" cy="5257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Arial" pitchFamily="-111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rgbClr val="36383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Arial" pitchFamily="-111" charset="0"/>
            </a:endParaRPr>
          </a:p>
        </p:txBody>
      </p:sp>
      <p:pic>
        <p:nvPicPr>
          <p:cNvPr id="1028" name="Picture 10" descr="SFU_colour_wht-b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4343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2578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400800"/>
            <a:ext cx="693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chemeClr val="tx2"/>
                </a:solidFill>
                <a:latin typeface="Helvetica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This information will be repeated on every slide. Go to View &gt; Header and Footer to edit or remove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2400" y="64008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50" i="1">
                <a:solidFill>
                  <a:schemeClr val="folHlink"/>
                </a:solidFill>
                <a:latin typeface="Helvetic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501B132-9E11-0E46-A7C5-19FF78440129}" type="slidenum">
              <a:rPr lang="en-US" altLang="en-US">
                <a:solidFill>
                  <a:srgbClr val="BA2B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BA2B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1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5pPr>
      <a:lvl6pPr marL="342900" algn="l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6pPr>
      <a:lvl7pPr marL="685800" algn="l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26ECA-05EE-734D-A893-16C4AAE11B4E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DABAD-5D41-7741-97D5-25BA0079A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7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rchive/p/word2vec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anfordnlp/GloV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9590"/>
            <a:ext cx="7772400" cy="1052720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Revisiting</a:t>
            </a:r>
            <a:r>
              <a:rPr lang="zh-CN" altLang="en-US" sz="4400" dirty="0"/>
              <a:t> </a:t>
            </a:r>
            <a:r>
              <a:rPr lang="en-US" altLang="zh-CN" sz="4400" dirty="0"/>
              <a:t>Sentiment</a:t>
            </a:r>
            <a:r>
              <a:rPr lang="zh-CN" altLang="en-US" sz="4400" dirty="0"/>
              <a:t> </a:t>
            </a:r>
            <a:r>
              <a:rPr lang="en-US" altLang="zh-CN" sz="4400" dirty="0"/>
              <a:t>Analysis</a:t>
            </a:r>
            <a:r>
              <a:rPr lang="zh-CN" altLang="en-US" sz="4400" dirty="0"/>
              <a:t> </a:t>
            </a:r>
            <a:r>
              <a:rPr lang="en-US" altLang="zh-CN" sz="4400" dirty="0"/>
              <a:t>from</a:t>
            </a:r>
            <a:r>
              <a:rPr lang="zh-CN" altLang="en-US" sz="4400" dirty="0"/>
              <a:t> </a:t>
            </a:r>
            <a:r>
              <a:rPr lang="en-US" altLang="zh-CN" sz="4400" dirty="0"/>
              <a:t>Neural</a:t>
            </a:r>
            <a:r>
              <a:rPr lang="zh-CN" altLang="en-US" sz="4400" dirty="0"/>
              <a:t> </a:t>
            </a:r>
            <a:r>
              <a:rPr lang="en-US" altLang="zh-CN" sz="4400" dirty="0"/>
              <a:t>Network</a:t>
            </a:r>
            <a:r>
              <a:rPr lang="zh-CN" altLang="en-US" sz="4400" dirty="0"/>
              <a:t> </a:t>
            </a:r>
            <a:r>
              <a:rPr lang="en-US" altLang="zh-CN" sz="4400" dirty="0"/>
              <a:t>Perspective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35956"/>
            <a:ext cx="6858000" cy="1655762"/>
          </a:xfrm>
        </p:spPr>
        <p:txBody>
          <a:bodyPr/>
          <a:lstStyle/>
          <a:p>
            <a:r>
              <a:rPr lang="en-US" altLang="zh-CN" dirty="0"/>
              <a:t>Jiaxi</a:t>
            </a:r>
            <a:r>
              <a:rPr lang="zh-CN" altLang="en-US" dirty="0"/>
              <a:t> </a:t>
            </a:r>
            <a:r>
              <a:rPr lang="en-US" altLang="zh-CN" dirty="0"/>
              <a:t>Tang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Simon</a:t>
            </a:r>
            <a:r>
              <a:rPr lang="zh-CN" altLang="en-US" dirty="0"/>
              <a:t> </a:t>
            </a:r>
            <a:r>
              <a:rPr lang="en-US" altLang="zh-CN" dirty="0"/>
              <a:t>Fraser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r>
              <a:rPr lang="en-US" altLang="zh-CN" dirty="0" err="1"/>
              <a:t>jiaxit@sfu.ca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5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10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95" y="988741"/>
            <a:ext cx="5345152" cy="4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11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87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823424"/>
                  </p:ext>
                </p:extLst>
              </p:nvPr>
            </p:nvGraphicFramePr>
            <p:xfrm>
              <a:off x="3867590" y="1975679"/>
              <a:ext cx="1529600" cy="1188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59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5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059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59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59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76922"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11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11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922"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11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69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692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45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11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823424"/>
                  </p:ext>
                </p:extLst>
              </p:nvPr>
            </p:nvGraphicFramePr>
            <p:xfrm>
              <a:off x="3867590" y="1975679"/>
              <a:ext cx="1529600" cy="1188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5920"/>
                    <a:gridCol w="305920"/>
                    <a:gridCol w="305920"/>
                    <a:gridCol w="305920"/>
                    <a:gridCol w="305920"/>
                  </a:tblGrid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" t="-2041" r="-408000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2041" r="-300000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" t="-102041" r="-408000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6000" t="-302041" r="-4000" b="-408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430371"/>
                  </p:ext>
                </p:extLst>
              </p:nvPr>
            </p:nvGraphicFramePr>
            <p:xfrm>
              <a:off x="1357219" y="1676917"/>
              <a:ext cx="1477450" cy="208342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54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54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54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9549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954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976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CN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13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7632">
                    <a:tc>
                      <a:txBody>
                        <a:bodyPr/>
                        <a:lstStyle/>
                        <a:p>
                          <a:pPr marL="0" marR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200" b="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45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200" b="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430371"/>
                  </p:ext>
                </p:extLst>
              </p:nvPr>
            </p:nvGraphicFramePr>
            <p:xfrm>
              <a:off x="1357219" y="1676917"/>
              <a:ext cx="1477450" cy="208342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5490"/>
                    <a:gridCol w="295490"/>
                    <a:gridCol w="295490"/>
                    <a:gridCol w="295490"/>
                    <a:gridCol w="295490"/>
                  </a:tblGrid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41" t="-2041" r="-402041" b="-6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2041" t="-2041" r="-302041" b="-6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41" t="-102041" r="-402041" b="-5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308333" r="-4082" b="-310417"/>
                          </a:stretch>
                        </a:blipFill>
                      </a:tcPr>
                    </a:tc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976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1221139" y="3830421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sentence</a:t>
            </a:r>
            <a:r>
              <a:rPr lang="zh-CN" altLang="en-US" sz="1600" dirty="0"/>
              <a:t> </a:t>
            </a:r>
            <a:r>
              <a:rPr lang="en-US" altLang="zh-CN" sz="1600" dirty="0"/>
              <a:t>matrix:</a:t>
            </a:r>
          </a:p>
          <a:p>
            <a:pPr algn="ctr"/>
            <a:r>
              <a:rPr lang="en-US" altLang="zh-CN" sz="1600" dirty="0"/>
              <a:t>7</a:t>
            </a:r>
            <a:r>
              <a:rPr lang="zh-CN" altLang="en-US" sz="1600" dirty="0"/>
              <a:t> </a:t>
            </a:r>
            <a:r>
              <a:rPr lang="en-US" altLang="zh-CN" sz="1600" dirty="0"/>
              <a:t>x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53637" y="316439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36416" y="2535903"/>
                <a:ext cx="293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16" y="2535903"/>
                <a:ext cx="29334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5000" r="-229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06838" y="28129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</a:t>
            </a:r>
            <a:r>
              <a:rPr lang="en-US" altLang="zh-CN" sz="1200"/>
              <a:t>ot</a:t>
            </a:r>
            <a:r>
              <a:rPr lang="zh-CN" altLang="en-US" sz="1200" dirty="0"/>
              <a:t> </a:t>
            </a:r>
            <a:r>
              <a:rPr lang="en-US" altLang="zh-CN" sz="1200" dirty="0"/>
              <a:t>product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556411" y="248973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+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89139" y="3019880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b</a:t>
            </a:r>
            <a:r>
              <a:rPr lang="en-US" altLang="zh-CN" sz="1600"/>
              <a:t>ias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filter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3103"/>
                  </p:ext>
                </p:extLst>
              </p:nvPr>
            </p:nvGraphicFramePr>
            <p:xfrm>
              <a:off x="6524730" y="2562974"/>
              <a:ext cx="270079" cy="259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0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58923">
                    <a:tc>
                      <a:txBody>
                        <a:bodyPr/>
                        <a:lstStyle/>
                        <a:p>
                          <a:pPr marL="0" marR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altLang="zh-CN" sz="11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73103"/>
                  </p:ext>
                </p:extLst>
              </p:nvPr>
            </p:nvGraphicFramePr>
            <p:xfrm>
              <a:off x="6524730" y="2562974"/>
              <a:ext cx="270079" cy="259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079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222" t="-2326" r="-4444" b="-697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TextBox 13"/>
          <p:cNvSpPr txBox="1"/>
          <p:nvPr/>
        </p:nvSpPr>
        <p:spPr>
          <a:xfrm>
            <a:off x="1574436" y="48890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=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30978" y="252654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=</a:t>
            </a:r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62358"/>
              </p:ext>
            </p:extLst>
          </p:nvPr>
        </p:nvGraphicFramePr>
        <p:xfrm>
          <a:off x="8188121" y="2570039"/>
          <a:ext cx="270079" cy="297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92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647334" y="3024362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/>
              <a:t>esult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</a:p>
          <a:p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4996" y="2489736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7123190" y="2349348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89550" y="4904413"/>
                <a:ext cx="51548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….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….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45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45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𝑏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550" y="4904413"/>
                <a:ext cx="5154873" cy="338554"/>
              </a:xfrm>
              <a:prstGeom prst="rect">
                <a:avLst/>
              </a:prstGeom>
              <a:blipFill rotWithShape="0">
                <a:blip r:embed="rId7"/>
                <a:stretch>
                  <a:fillRect t="-89091" b="-1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85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12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602"/>
              </p:ext>
            </p:extLst>
          </p:nvPr>
        </p:nvGraphicFramePr>
        <p:xfrm>
          <a:off x="3867590" y="1975679"/>
          <a:ext cx="15296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6922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22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99901"/>
              </p:ext>
            </p:extLst>
          </p:nvPr>
        </p:nvGraphicFramePr>
        <p:xfrm>
          <a:off x="1357219" y="1676917"/>
          <a:ext cx="1477450" cy="2083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632">
                <a:tc>
                  <a:txBody>
                    <a:bodyPr/>
                    <a:lstStyle/>
                    <a:p>
                      <a:endParaRPr lang="en-US" altLang="zh-CN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32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6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6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6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1139" y="3830421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sentence</a:t>
            </a:r>
            <a:r>
              <a:rPr lang="zh-CN" altLang="en-US" sz="1600" dirty="0"/>
              <a:t> </a:t>
            </a:r>
            <a:r>
              <a:rPr lang="en-US" altLang="zh-CN" sz="1600" dirty="0"/>
              <a:t>matrix:</a:t>
            </a:r>
          </a:p>
          <a:p>
            <a:pPr algn="ctr"/>
            <a:r>
              <a:rPr lang="en-US" altLang="zh-CN" sz="1600" dirty="0"/>
              <a:t>7</a:t>
            </a:r>
            <a:r>
              <a:rPr lang="zh-CN" altLang="en-US" sz="1600" dirty="0"/>
              <a:t> </a:t>
            </a:r>
            <a:r>
              <a:rPr lang="en-US" altLang="zh-CN" sz="1600" dirty="0"/>
              <a:t>x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53637" y="316439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36416" y="2535903"/>
                <a:ext cx="293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16" y="2535903"/>
                <a:ext cx="29334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000" r="-229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06838" y="2812902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</a:t>
            </a:r>
            <a:r>
              <a:rPr lang="en-US" altLang="zh-CN" sz="1200"/>
              <a:t>ot</a:t>
            </a:r>
            <a:r>
              <a:rPr lang="zh-CN" altLang="en-US" sz="1200" dirty="0"/>
              <a:t> </a:t>
            </a:r>
            <a:r>
              <a:rPr lang="en-US" altLang="zh-CN" sz="1200" dirty="0"/>
              <a:t>product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556411" y="248973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+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89139" y="3019880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b</a:t>
            </a:r>
            <a:r>
              <a:rPr lang="en-US" altLang="zh-CN" sz="1600"/>
              <a:t>ias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filter</a:t>
            </a:r>
            <a:endParaRPr lang="en-US" sz="1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69930"/>
              </p:ext>
            </p:extLst>
          </p:nvPr>
        </p:nvGraphicFramePr>
        <p:xfrm>
          <a:off x="6524730" y="2562974"/>
          <a:ext cx="270079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923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30978" y="252654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=</a:t>
            </a:r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8188121" y="2570039"/>
          <a:ext cx="270079" cy="297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92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647334" y="3024362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/>
              <a:t>esult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</a:p>
          <a:p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4996" y="2489736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7123190" y="2349348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49144" y="4938171"/>
            <a:ext cx="635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filter,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values: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182009"/>
              </p:ext>
            </p:extLst>
          </p:nvPr>
        </p:nvGraphicFramePr>
        <p:xfrm>
          <a:off x="7472064" y="4343811"/>
          <a:ext cx="27047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283651" y="562598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" y="988741"/>
            <a:ext cx="487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6481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13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pooling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31724"/>
              </p:ext>
            </p:extLst>
          </p:nvPr>
        </p:nvGraphicFramePr>
        <p:xfrm>
          <a:off x="1590403" y="2121991"/>
          <a:ext cx="27047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>
            <a:off x="2535044" y="2661425"/>
            <a:ext cx="30182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252546" y="2292093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largest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(1-max</a:t>
            </a:r>
            <a:r>
              <a:rPr lang="zh-CN" altLang="en-US" dirty="0"/>
              <a:t> </a:t>
            </a:r>
            <a:r>
              <a:rPr lang="en-US" altLang="zh-CN" dirty="0"/>
              <a:t>pooling)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60948"/>
              </p:ext>
            </p:extLst>
          </p:nvPr>
        </p:nvGraphicFramePr>
        <p:xfrm>
          <a:off x="6227475" y="2512835"/>
          <a:ext cx="270079" cy="297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92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1383238" y="338087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020112" y="293646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6" t="57552" r="28455" b="25035"/>
          <a:stretch/>
        </p:blipFill>
        <p:spPr>
          <a:xfrm>
            <a:off x="5921744" y="3735337"/>
            <a:ext cx="398465" cy="16363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17563" y="4261292"/>
            <a:ext cx="40190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filters,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values,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concatenate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78574" y="537164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8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14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4" y="877229"/>
            <a:ext cx="5345152" cy="48902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508" y="2111298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</a:p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n-gram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635512" y="2490439"/>
            <a:ext cx="0" cy="2676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452508" y="3847493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</a:p>
          <a:p>
            <a:endParaRPr lang="en-US" dirty="0"/>
          </a:p>
          <a:p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1635511" y="4219672"/>
            <a:ext cx="1" cy="2597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1296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15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679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output</a:t>
            </a:r>
            <a:r>
              <a:rPr lang="zh-CN" altLang="en-US" sz="2400" dirty="0"/>
              <a:t> </a:t>
            </a:r>
            <a:r>
              <a:rPr lang="en-US" altLang="zh-CN" sz="2400" dirty="0"/>
              <a:t>layer,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softmax</a:t>
            </a:r>
            <a:r>
              <a:rPr lang="zh-CN" altLang="en-US" sz="2400" dirty="0"/>
              <a:t> </a:t>
            </a:r>
            <a:r>
              <a:rPr lang="en-US" altLang="zh-CN" sz="2400" dirty="0"/>
              <a:t>loss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6" t="57552" r="28455" b="25035"/>
          <a:stretch/>
        </p:blipFill>
        <p:spPr>
          <a:xfrm>
            <a:off x="2227301" y="1986864"/>
            <a:ext cx="398465" cy="19501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099000" y="410007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7" t="61535" r="12231" b="30913"/>
          <a:stretch/>
        </p:blipFill>
        <p:spPr>
          <a:xfrm>
            <a:off x="5073905" y="2392932"/>
            <a:ext cx="516466" cy="750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81903" y="2466463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pos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371" y="273455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neg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538744" y="2162818"/>
            <a:ext cx="2515472" cy="4729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2566776" y="2653363"/>
            <a:ext cx="2476170" cy="1100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2580452" y="2671964"/>
            <a:ext cx="2419115" cy="137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2538744" y="2504834"/>
            <a:ext cx="2504202" cy="1518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47" idx="3"/>
          </p:cNvCxnSpPr>
          <p:nvPr/>
        </p:nvCxnSpPr>
        <p:spPr bwMode="auto">
          <a:xfrm flipV="1">
            <a:off x="2562665" y="2661347"/>
            <a:ext cx="2436902" cy="4190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2538744" y="2653363"/>
            <a:ext cx="2504202" cy="789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120167" y="4933392"/>
                <a:ext cx="4413709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= 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….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167" y="4933392"/>
                <a:ext cx="4413709" cy="357534"/>
              </a:xfrm>
              <a:prstGeom prst="rect">
                <a:avLst/>
              </a:prstGeom>
              <a:blipFill rotWithShape="0">
                <a:blip r:embed="rId4"/>
                <a:stretch>
                  <a:fillRect t="-81356" b="-10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5042946" y="331844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3" name="TextBox 14342"/>
              <p:cNvSpPr txBox="1"/>
              <p:nvPr/>
            </p:nvSpPr>
            <p:spPr>
              <a:xfrm>
                <a:off x="2227301" y="2031636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43" name="TextBox 14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301" y="2031636"/>
                <a:ext cx="332363" cy="215444"/>
              </a:xfrm>
              <a:prstGeom prst="rect">
                <a:avLst/>
              </a:prstGeom>
              <a:blipFill rotWithShape="0"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231156" y="2358741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56" y="2358741"/>
                <a:ext cx="332363" cy="215444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228400" y="2657783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00" y="2657783"/>
                <a:ext cx="33236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30302" y="2972677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02" y="2972677"/>
                <a:ext cx="332363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236867" y="3293420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67" y="3293420"/>
                <a:ext cx="332363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236866" y="3614958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66" y="3614958"/>
                <a:ext cx="332363" cy="215444"/>
              </a:xfrm>
              <a:prstGeom prst="rect">
                <a:avLst/>
              </a:prstGeom>
              <a:blipFill rotWithShape="0">
                <a:blip r:embed="rId10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120167" y="5439967"/>
                <a:ext cx="4478021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𝑛𝑒𝑔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= 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….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𝑛𝑒𝑔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167" y="5439967"/>
                <a:ext cx="4478021" cy="358560"/>
              </a:xfrm>
              <a:prstGeom prst="rect">
                <a:avLst/>
              </a:prstGeom>
              <a:blipFill rotWithShape="0">
                <a:blip r:embed="rId11"/>
                <a:stretch>
                  <a:fillRect t="-81356" b="-10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147838" y="2106113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38" y="2106113"/>
                <a:ext cx="33236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45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47837" y="2378262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37" y="2378262"/>
                <a:ext cx="33236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45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147836" y="3300224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36" y="3300224"/>
                <a:ext cx="332363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545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01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16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519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 CNN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softmax</a:t>
            </a:r>
            <a:r>
              <a:rPr lang="zh-CN" altLang="en-US" sz="2400" dirty="0"/>
              <a:t> </a:t>
            </a:r>
            <a:r>
              <a:rPr lang="en-US" altLang="zh-CN" sz="2400" dirty="0"/>
              <a:t>loss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6" t="57552" r="28455" b="25035"/>
          <a:stretch/>
        </p:blipFill>
        <p:spPr>
          <a:xfrm>
            <a:off x="874286" y="1615908"/>
            <a:ext cx="398465" cy="19501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31116" y="35872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7" t="61535" r="12231" b="30913"/>
          <a:stretch/>
        </p:blipFill>
        <p:spPr>
          <a:xfrm>
            <a:off x="3720890" y="2021976"/>
            <a:ext cx="516466" cy="750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28888" y="2095507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pos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237356" y="236359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neg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185729" y="1791862"/>
            <a:ext cx="2515472" cy="4729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1213761" y="2282407"/>
            <a:ext cx="2476170" cy="1100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1227437" y="2301008"/>
            <a:ext cx="2419115" cy="137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1185729" y="2133878"/>
            <a:ext cx="2504202" cy="1518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47" idx="3"/>
          </p:cNvCxnSpPr>
          <p:nvPr/>
        </p:nvCxnSpPr>
        <p:spPr bwMode="auto">
          <a:xfrm flipV="1">
            <a:off x="1209650" y="2290391"/>
            <a:ext cx="2436902" cy="4190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1185729" y="2282407"/>
            <a:ext cx="2504202" cy="789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3619768" y="280724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3" name="TextBox 14342"/>
              <p:cNvSpPr txBox="1"/>
              <p:nvPr/>
            </p:nvSpPr>
            <p:spPr>
              <a:xfrm>
                <a:off x="874286" y="1660680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43" name="TextBox 14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86" y="1660680"/>
                <a:ext cx="33236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78141" y="1987785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41" y="1987785"/>
                <a:ext cx="332363" cy="215444"/>
              </a:xfrm>
              <a:prstGeom prst="rect">
                <a:avLst/>
              </a:prstGeom>
              <a:blipFill rotWithShape="0"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75385" y="2286827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85" y="2286827"/>
                <a:ext cx="332363" cy="215444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77287" y="2601721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87" y="2601721"/>
                <a:ext cx="33236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852" y="2922464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2" y="2922464"/>
                <a:ext cx="332363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851" y="3244002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1" y="3244002"/>
                <a:ext cx="332363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794823" y="1735157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823" y="1735157"/>
                <a:ext cx="33236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545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794822" y="2007306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822" y="2007306"/>
                <a:ext cx="332363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545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794821" y="2929268"/>
                <a:ext cx="3323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821" y="2929268"/>
                <a:ext cx="33236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45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625266" y="3071437"/>
            <a:ext cx="3132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scores = </a:t>
            </a:r>
            <a:r>
              <a:rPr lang="en-US" dirty="0" err="1"/>
              <a:t>unnormalized</a:t>
            </a:r>
            <a:r>
              <a:rPr lang="en-US" dirty="0"/>
              <a:t> log probabilities of the classes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549" y="4236371"/>
            <a:ext cx="2678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pos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-0.2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(ground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truth)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neg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1.3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464785" y="4581839"/>
            <a:ext cx="4502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33" y="2257979"/>
            <a:ext cx="2644057" cy="722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0114" y="428171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exp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016508" y="4194931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0.8187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3.6693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104875" y="4559536"/>
            <a:ext cx="7582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61127" y="4274062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normalize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065394" y="419493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0.1824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0.8176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0359" y="4851824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probabilities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90717" y="5438996"/>
                <a:ext cx="3034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charset="0"/>
                                </a:rPr>
                                <m:t>0.1824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charset="0"/>
                        </a:rPr>
                        <m:t>=1.7016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717" y="5438996"/>
                <a:ext cx="3034549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55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17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Part 3: Practice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2837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/>
              <a:t>Practice:</a:t>
            </a:r>
            <a:r>
              <a:rPr lang="zh-CN" altLang="en-US" sz="2400" dirty="0"/>
              <a:t> </a:t>
            </a:r>
            <a:r>
              <a:rPr lang="en-US" altLang="zh-CN" sz="2400" dirty="0"/>
              <a:t>Code flow</a:t>
            </a:r>
          </a:p>
          <a:p>
            <a:pPr marL="0" lvl="1"/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93903" y="2054200"/>
            <a:ext cx="16594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</a:p>
          <a:p>
            <a:r>
              <a:rPr lang="en-US" altLang="zh-CN" dirty="0"/>
              <a:t>vocabulary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8728" y="2054200"/>
            <a:ext cx="267252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to:</a:t>
            </a:r>
          </a:p>
          <a:p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650" y="2054199"/>
            <a:ext cx="230063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8320" y="3625113"/>
            <a:ext cx="237757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propagation:</a:t>
            </a:r>
          </a:p>
          <a:p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94106" y="3625113"/>
            <a:ext cx="254428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propagation:</a:t>
            </a:r>
          </a:p>
          <a:p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derivatives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03" y="3625112"/>
            <a:ext cx="16902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8463" y="5178166"/>
            <a:ext cx="196220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99049" y="5178166"/>
            <a:ext cx="196220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534051" y="1548387"/>
            <a:ext cx="8211364" cy="127598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chemeClr val="accent1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9049" y="15961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1.Preparation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Frame 15"/>
          <p:cNvSpPr/>
          <p:nvPr/>
        </p:nvSpPr>
        <p:spPr bwMode="auto">
          <a:xfrm>
            <a:off x="534051" y="3176952"/>
            <a:ext cx="8211364" cy="118849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chemeClr val="accent1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" name="Straight Arrow Connector 5"/>
          <p:cNvCxnSpPr>
            <a:stCxn id="2" idx="3"/>
            <a:endCxn id="7" idx="1"/>
          </p:cNvCxnSpPr>
          <p:nvPr/>
        </p:nvCxnSpPr>
        <p:spPr bwMode="auto">
          <a:xfrm>
            <a:off x="2553332" y="2377366"/>
            <a:ext cx="435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 bwMode="auto">
          <a:xfrm flipV="1">
            <a:off x="5661254" y="2377365"/>
            <a:ext cx="43539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10" idx="1"/>
            <a:endCxn id="11" idx="3"/>
          </p:cNvCxnSpPr>
          <p:nvPr/>
        </p:nvCxnSpPr>
        <p:spPr bwMode="auto">
          <a:xfrm flipH="1">
            <a:off x="5538392" y="3948279"/>
            <a:ext cx="4099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1" idx="1"/>
            <a:endCxn id="12" idx="3"/>
          </p:cNvCxnSpPr>
          <p:nvPr/>
        </p:nvCxnSpPr>
        <p:spPr bwMode="auto">
          <a:xfrm flipH="1" flipV="1">
            <a:off x="2584178" y="3948278"/>
            <a:ext cx="40992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 bwMode="auto">
          <a:xfrm>
            <a:off x="2780668" y="5501332"/>
            <a:ext cx="9183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/>
          <p:cNvCxnSpPr>
            <a:stCxn id="3" idx="3"/>
            <a:endCxn id="16" idx="3"/>
          </p:cNvCxnSpPr>
          <p:nvPr/>
        </p:nvCxnSpPr>
        <p:spPr bwMode="auto">
          <a:xfrm>
            <a:off x="8745415" y="2186379"/>
            <a:ext cx="12700" cy="1584823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Frame 28"/>
          <p:cNvSpPr/>
          <p:nvPr/>
        </p:nvSpPr>
        <p:spPr bwMode="auto">
          <a:xfrm>
            <a:off x="534051" y="4821648"/>
            <a:ext cx="8211364" cy="11619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chemeClr val="accent1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8" name="Elbow Connector 27"/>
          <p:cNvCxnSpPr>
            <a:stCxn id="16" idx="1"/>
            <a:endCxn id="29" idx="1"/>
          </p:cNvCxnSpPr>
          <p:nvPr/>
        </p:nvCxnSpPr>
        <p:spPr bwMode="auto">
          <a:xfrm rot="10800000" flipV="1">
            <a:off x="534051" y="3771202"/>
            <a:ext cx="12700" cy="1631436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590423" y="3209078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2.Training: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each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99049" y="482164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3.Evaluation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3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18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3078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/>
              <a:t>Practice:</a:t>
            </a:r>
            <a:r>
              <a:rPr lang="zh-CN" altLang="en-US" sz="2400" dirty="0"/>
              <a:t> </a:t>
            </a:r>
            <a:r>
              <a:rPr lang="en-US" altLang="zh-CN" sz="2400" dirty="0"/>
              <a:t>Initialization</a:t>
            </a:r>
          </a:p>
          <a:p>
            <a:pPr marL="0" lvl="1"/>
            <a:endParaRPr lang="en-US" altLang="zh-CN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354187" y="2862544"/>
            <a:ext cx="4689111" cy="3239945"/>
            <a:chOff x="1035181" y="2572215"/>
            <a:chExt cx="4689111" cy="323994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4"/>
            <a:stretch/>
          </p:blipFill>
          <p:spPr>
            <a:xfrm>
              <a:off x="1035181" y="2653989"/>
              <a:ext cx="4689111" cy="3158171"/>
            </a:xfrm>
            <a:prstGeom prst="snip1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3719" y="2572215"/>
              <a:ext cx="981306" cy="37542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 bwMode="auto">
          <a:xfrm flipH="1" flipV="1">
            <a:off x="1843843" y="2609385"/>
            <a:ext cx="1263630" cy="9069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4223320" y="2606982"/>
            <a:ext cx="534947" cy="3346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38" name="Straight Arrow Connector 14337"/>
          <p:cNvCxnSpPr/>
          <p:nvPr/>
        </p:nvCxnSpPr>
        <p:spPr bwMode="auto">
          <a:xfrm flipV="1">
            <a:off x="6192644" y="3804582"/>
            <a:ext cx="850654" cy="4663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208660" y="61838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Part 3: Practice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4343" name="Picture 143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9" y="1500155"/>
            <a:ext cx="2906487" cy="1060013"/>
          </a:xfrm>
          <a:prstGeom prst="rect">
            <a:avLst/>
          </a:prstGeom>
        </p:spPr>
      </p:pic>
      <p:pic>
        <p:nvPicPr>
          <p:cNvPr id="14344" name="Picture 143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94" y="190611"/>
            <a:ext cx="3930076" cy="2413676"/>
          </a:xfrm>
          <a:prstGeom prst="rect">
            <a:avLst/>
          </a:prstGeom>
        </p:spPr>
      </p:pic>
      <p:pic>
        <p:nvPicPr>
          <p:cNvPr id="14346" name="Picture 143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1" y="2862544"/>
            <a:ext cx="3683750" cy="8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19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/>
              <a:t>Practice:</a:t>
            </a:r>
            <a:r>
              <a:rPr lang="zh-CN" altLang="en-US" sz="2400" dirty="0"/>
              <a:t> </a:t>
            </a:r>
            <a:r>
              <a:rPr lang="en-US" altLang="zh-CN" sz="2400" dirty="0"/>
              <a:t>Forward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</a:p>
          <a:p>
            <a:pPr marL="0" lvl="1"/>
            <a:endParaRPr lang="en-US" altLang="zh-CN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354187" y="2861477"/>
            <a:ext cx="4689111" cy="3239945"/>
            <a:chOff x="1035181" y="2572215"/>
            <a:chExt cx="4689111" cy="323994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4"/>
            <a:stretch/>
          </p:blipFill>
          <p:spPr>
            <a:xfrm>
              <a:off x="1035181" y="2653989"/>
              <a:ext cx="4689111" cy="3158171"/>
            </a:xfrm>
            <a:prstGeom prst="snip1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3719" y="2572215"/>
              <a:ext cx="981306" cy="37542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 flipH="1" flipV="1">
            <a:off x="1843843" y="2609385"/>
            <a:ext cx="1263630" cy="9069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613981" y="2375388"/>
            <a:ext cx="686152" cy="3527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208660" y="61838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Part 3: Practice</a:t>
            </a: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" y="1584037"/>
            <a:ext cx="3555307" cy="8035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66" y="3277117"/>
            <a:ext cx="2530686" cy="51935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 bwMode="auto">
          <a:xfrm flipV="1">
            <a:off x="5615018" y="3632200"/>
            <a:ext cx="499013" cy="3592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85" y="32141"/>
            <a:ext cx="3476403" cy="30473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01" y="5073134"/>
            <a:ext cx="2452182" cy="7382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 bwMode="auto">
          <a:xfrm>
            <a:off x="6473662" y="4618450"/>
            <a:ext cx="309441" cy="3594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4473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2</a:t>
            </a:fld>
            <a:endParaRPr lang="en-US" altLang="en-US" sz="1050">
              <a:solidFill>
                <a:srgbClr val="000000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887821" y="5406659"/>
            <a:ext cx="8153400" cy="685800"/>
          </a:xfrm>
        </p:spPr>
        <p:txBody>
          <a:bodyPr/>
          <a:lstStyle/>
          <a:p>
            <a:pPr eaLnBrk="1" hangingPunct="1"/>
            <a:r>
              <a:rPr lang="en-US" altLang="zh-CN" dirty="0"/>
              <a:t>Agenda</a:t>
            </a:r>
            <a:endParaRPr lang="en-US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2505" y="1387554"/>
            <a:ext cx="7772400" cy="4524147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Part 1</a:t>
            </a:r>
            <a:r>
              <a:rPr lang="en-US" altLang="zh-CN" sz="2000" dirty="0"/>
              <a:t>:</a:t>
            </a:r>
            <a:r>
              <a:rPr lang="en-US" altLang="en-US" sz="2000" dirty="0"/>
              <a:t> </a:t>
            </a:r>
            <a:r>
              <a:rPr lang="en-US" altLang="zh-CN" sz="2000" dirty="0"/>
              <a:t>Sentiment</a:t>
            </a:r>
            <a:r>
              <a:rPr lang="zh-CN" altLang="en-US" sz="2000" dirty="0"/>
              <a:t> </a:t>
            </a:r>
            <a:r>
              <a:rPr lang="en-US" altLang="zh-CN" sz="2000" dirty="0"/>
              <a:t>Analysis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past</a:t>
            </a:r>
            <a:r>
              <a:rPr lang="zh-CN" altLang="en-US" sz="2000" dirty="0"/>
              <a:t>（</a:t>
            </a:r>
            <a:r>
              <a:rPr lang="en-US" altLang="zh-CN" sz="2000" dirty="0"/>
              <a:t>5min</a:t>
            </a:r>
            <a:r>
              <a:rPr lang="zh-CN" altLang="en-US" sz="2000" dirty="0"/>
              <a:t>）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Representation:</a:t>
            </a:r>
            <a:r>
              <a:rPr lang="zh-CN" altLang="en-US" sz="1600" dirty="0"/>
              <a:t> </a:t>
            </a:r>
            <a:r>
              <a:rPr lang="en-US" altLang="zh-CN" sz="1600" dirty="0"/>
              <a:t>Bag-of-words</a:t>
            </a:r>
            <a:r>
              <a:rPr lang="zh-CN" altLang="en-US" sz="1600" dirty="0"/>
              <a:t> </a:t>
            </a:r>
            <a:r>
              <a:rPr lang="en-US" altLang="zh-CN" sz="1600" dirty="0"/>
              <a:t>model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Method:</a:t>
            </a:r>
            <a:r>
              <a:rPr lang="zh-CN" altLang="en-US" sz="1600" dirty="0"/>
              <a:t> </a:t>
            </a:r>
            <a:r>
              <a:rPr lang="en-US" altLang="zh-CN" sz="1600" dirty="0"/>
              <a:t>KNN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Issues</a:t>
            </a:r>
          </a:p>
          <a:p>
            <a:pPr eaLnBrk="1" hangingPunct="1"/>
            <a:r>
              <a:rPr lang="en-US" altLang="en-US" sz="2000" dirty="0"/>
              <a:t>Part </a:t>
            </a:r>
            <a:r>
              <a:rPr lang="en-US" altLang="zh-CN" sz="2000" dirty="0"/>
              <a:t>2:</a:t>
            </a:r>
            <a:r>
              <a:rPr lang="en-US" altLang="en-US" sz="2000" dirty="0"/>
              <a:t> Neural network</a:t>
            </a:r>
            <a:r>
              <a:rPr lang="en-US" altLang="zh-CN" sz="2000" dirty="0"/>
              <a:t>(15min)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Representation:</a:t>
            </a:r>
            <a:r>
              <a:rPr lang="zh-CN" altLang="en-US" sz="1600" dirty="0"/>
              <a:t> </a:t>
            </a:r>
            <a:r>
              <a:rPr lang="en-US" altLang="zh-CN" sz="1600" dirty="0"/>
              <a:t>Word</a:t>
            </a:r>
            <a:r>
              <a:rPr lang="zh-CN" altLang="en-US" sz="1600" dirty="0"/>
              <a:t> </a:t>
            </a:r>
            <a:r>
              <a:rPr lang="en-US" altLang="zh-CN" sz="1600" dirty="0"/>
              <a:t>Embedding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Method:</a:t>
            </a:r>
            <a:r>
              <a:rPr lang="zh-CN" altLang="en-US" sz="1600" dirty="0"/>
              <a:t> </a:t>
            </a:r>
            <a:r>
              <a:rPr lang="en-US" altLang="zh-CN" sz="1600" dirty="0"/>
              <a:t>CNN</a:t>
            </a:r>
          </a:p>
          <a:p>
            <a:pPr eaLnBrk="1" hangingPunct="1"/>
            <a:r>
              <a:rPr lang="en-US" altLang="en-US" sz="2000" dirty="0"/>
              <a:t>Part </a:t>
            </a:r>
            <a:r>
              <a:rPr lang="en-US" altLang="zh-CN" sz="2000" dirty="0"/>
              <a:t>3:</a:t>
            </a:r>
            <a:r>
              <a:rPr lang="en-US" altLang="en-US" sz="2000" dirty="0"/>
              <a:t> </a:t>
            </a:r>
            <a:r>
              <a:rPr lang="en-US" altLang="zh-CN" sz="2000" dirty="0"/>
              <a:t>Practice(15min)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Code</a:t>
            </a:r>
            <a:r>
              <a:rPr lang="zh-CN" altLang="en-US" sz="1600" dirty="0"/>
              <a:t> </a:t>
            </a:r>
            <a:r>
              <a:rPr lang="en-US" altLang="zh-CN" sz="1600" dirty="0"/>
              <a:t>flow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dirty="0"/>
              <a:t>Forward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Backward</a:t>
            </a:r>
            <a:r>
              <a:rPr lang="zh-CN" altLang="en-US" sz="1600" dirty="0"/>
              <a:t> </a:t>
            </a:r>
            <a:r>
              <a:rPr lang="en-US" altLang="zh-CN" sz="1600" dirty="0"/>
              <a:t>propagation</a:t>
            </a:r>
            <a:endParaRPr lang="en-US" altLang="en-US" sz="2000" dirty="0"/>
          </a:p>
          <a:p>
            <a:pPr eaLnBrk="1" hangingPunct="1"/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4:</a:t>
            </a:r>
            <a:r>
              <a:rPr lang="zh-CN" altLang="en-US" sz="2000" dirty="0"/>
              <a:t> </a:t>
            </a:r>
            <a:r>
              <a:rPr lang="en-US" altLang="zh-CN" sz="2000" dirty="0"/>
              <a:t>FAQ(15min)</a:t>
            </a:r>
            <a:endParaRPr lang="en-US" altLang="en-US" sz="1600" dirty="0"/>
          </a:p>
          <a:p>
            <a:pPr marL="342900" lvl="1" indent="0" eaLnBrk="1" hangingPunct="1">
              <a:lnSpc>
                <a:spcPct val="80000"/>
              </a:lnSpc>
              <a:buNone/>
            </a:pPr>
            <a:endParaRPr lang="en-US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12505" y="864334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Agenda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22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20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533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/>
              <a:t>Practice:</a:t>
            </a:r>
            <a:r>
              <a:rPr lang="zh-CN" altLang="en-US" sz="2400" dirty="0"/>
              <a:t> </a:t>
            </a:r>
            <a:r>
              <a:rPr lang="en-US" altLang="zh-CN" sz="2400" dirty="0"/>
              <a:t>Backward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</a:p>
          <a:p>
            <a:pPr marL="0" lvl="1"/>
            <a:endParaRPr lang="en-US" altLang="zh-CN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354187" y="2861477"/>
            <a:ext cx="4689111" cy="3239945"/>
            <a:chOff x="1035181" y="2572215"/>
            <a:chExt cx="4689111" cy="323994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4"/>
            <a:stretch/>
          </p:blipFill>
          <p:spPr>
            <a:xfrm>
              <a:off x="1035181" y="2653989"/>
              <a:ext cx="4689111" cy="3158171"/>
            </a:xfrm>
            <a:prstGeom prst="snip1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3719" y="2572215"/>
              <a:ext cx="981306" cy="37542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08660" y="61838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Part 3: Practice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932" y="1450406"/>
            <a:ext cx="5891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Part2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u="sng" dirty="0">
                <a:solidFill>
                  <a:srgbClr val="00B0F0"/>
                </a:solidFill>
              </a:rPr>
              <a:t>http://</a:t>
            </a:r>
            <a:r>
              <a:rPr lang="en-US" u="sng" dirty="0" err="1">
                <a:solidFill>
                  <a:srgbClr val="00B0F0"/>
                </a:solidFill>
              </a:rPr>
              <a:t>www.robots.ox.ac.uk</a:t>
            </a:r>
            <a:r>
              <a:rPr lang="en-US" u="sng" dirty="0">
                <a:solidFill>
                  <a:srgbClr val="00B0F0"/>
                </a:solidFill>
              </a:rPr>
              <a:t>/~</a:t>
            </a:r>
            <a:r>
              <a:rPr lang="en-US" u="sng" dirty="0" err="1">
                <a:solidFill>
                  <a:srgbClr val="00B0F0"/>
                </a:solidFill>
              </a:rPr>
              <a:t>vgg</a:t>
            </a:r>
            <a:r>
              <a:rPr lang="en-US" u="sng" dirty="0">
                <a:solidFill>
                  <a:srgbClr val="00B0F0"/>
                </a:solidFill>
              </a:rPr>
              <a:t>/</a:t>
            </a:r>
            <a:r>
              <a:rPr lang="en-US" u="sng" dirty="0" err="1">
                <a:solidFill>
                  <a:srgbClr val="00B0F0"/>
                </a:solidFill>
              </a:rPr>
              <a:t>practicals</a:t>
            </a:r>
            <a:r>
              <a:rPr lang="en-US" u="sng" dirty="0">
                <a:solidFill>
                  <a:srgbClr val="00B0F0"/>
                </a:solidFill>
              </a:rPr>
              <a:t>/</a:t>
            </a:r>
            <a:r>
              <a:rPr lang="en-US" u="sng" dirty="0" err="1">
                <a:solidFill>
                  <a:srgbClr val="00B0F0"/>
                </a:solidFill>
              </a:rPr>
              <a:t>cnn</a:t>
            </a:r>
            <a:r>
              <a:rPr lang="en-US" u="sng" dirty="0">
                <a:solidFill>
                  <a:srgbClr val="00B0F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7088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21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/>
              <a:t>Challenge:</a:t>
            </a:r>
          </a:p>
          <a:p>
            <a:pPr marL="0" lvl="1"/>
            <a:endParaRPr lang="en-US" altLang="zh-CN" sz="2400" dirty="0"/>
          </a:p>
        </p:txBody>
      </p:sp>
      <p:sp>
        <p:nvSpPr>
          <p:cNvPr id="24" name="Rectangle 23"/>
          <p:cNvSpPr/>
          <p:nvPr/>
        </p:nvSpPr>
        <p:spPr>
          <a:xfrm>
            <a:off x="208660" y="61838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Part 3: Practice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1697" y="1672682"/>
            <a:ext cx="562205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en-US" altLang="zh-CN" dirty="0">
                <a:sym typeface="Wingdings"/>
              </a:rPr>
              <a:t> split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ratio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/>
              <a:t>cross-validation</a:t>
            </a:r>
            <a:endParaRPr lang="en-US" altLang="zh-CN" dirty="0"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(l2</a:t>
            </a:r>
            <a:r>
              <a:rPr lang="zh-CN" altLang="en-US" dirty="0"/>
              <a:t> </a:t>
            </a:r>
            <a:r>
              <a:rPr lang="en-US" altLang="zh-CN" dirty="0"/>
              <a:t>norm,</a:t>
            </a:r>
            <a:r>
              <a:rPr lang="zh-CN" altLang="en-US" dirty="0"/>
              <a:t> </a:t>
            </a:r>
            <a:r>
              <a:rPr lang="en-US" altLang="zh-CN" dirty="0"/>
              <a:t>dropout)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SGD</a:t>
            </a:r>
            <a:r>
              <a:rPr lang="zh-CN" altLang="en-US" dirty="0"/>
              <a:t>  </a:t>
            </a:r>
            <a:r>
              <a:rPr lang="zh-CN" altLang="en-US" dirty="0">
                <a:sym typeface="Wingdings"/>
              </a:rPr>
              <a:t>  </a:t>
            </a:r>
            <a:r>
              <a:rPr lang="en-US" altLang="zh-CN" dirty="0" err="1">
                <a:sym typeface="Wingdings"/>
              </a:rPr>
              <a:t>RMSProp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5.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model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ensembles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mini-batch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accelerate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is-IS" altLang="zh-C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25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22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1390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4: FAQ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799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/>
              <a:t>FAQ</a:t>
            </a:r>
          </a:p>
          <a:p>
            <a:pPr marL="0"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97219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4343"/>
          <p:cNvSpPr txBox="1">
            <a:spLocks/>
          </p:cNvSpPr>
          <p:nvPr/>
        </p:nvSpPr>
        <p:spPr bwMode="auto">
          <a:xfrm>
            <a:off x="793898" y="2814974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zh-CN" kern="0" dirty="0">
                <a:solidFill>
                  <a:schemeClr val="tx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1809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3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39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1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en-US" dirty="0">
                <a:solidFill>
                  <a:schemeClr val="bg1"/>
                </a:solidFill>
              </a:rPr>
              <a:t> Sentiment Analysis from past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765" y="2258341"/>
            <a:ext cx="6092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John likes to watch movies. Mary likes movies too.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pPr marL="342900" indent="-342900">
              <a:buAutoNum type="arabicParenBoth"/>
            </a:pPr>
            <a:r>
              <a:rPr lang="en-US" dirty="0"/>
              <a:t>John also likes to watch football games.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88741"/>
            <a:ext cx="562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Representation:</a:t>
            </a:r>
            <a:r>
              <a:rPr lang="zh-CN" altLang="en-US" sz="2400" dirty="0"/>
              <a:t> </a:t>
            </a:r>
            <a:r>
              <a:rPr lang="en-US" altLang="zh-CN" sz="2400" dirty="0"/>
              <a:t>Bag-of-words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[1]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04800" y="6553200"/>
            <a:ext cx="3724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[1]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en.wikipedia.org</a:t>
            </a:r>
            <a:r>
              <a:rPr lang="en-US" altLang="zh-CN" sz="1200" dirty="0">
                <a:solidFill>
                  <a:schemeClr val="bg1"/>
                </a:solidFill>
              </a:rPr>
              <a:t>/wiki/Bag-of-</a:t>
            </a:r>
            <a:r>
              <a:rPr lang="en-US" altLang="zh-CN" sz="1200" dirty="0" err="1">
                <a:solidFill>
                  <a:schemeClr val="bg1"/>
                </a:solidFill>
              </a:rPr>
              <a:t>words_model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03687" y="1539426"/>
            <a:ext cx="989373" cy="328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[ "John",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"likes",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"to",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"watch",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"movies",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"also",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"football",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"games",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"Mary",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"too" 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68224" y="4706540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is-IS" dirty="0"/>
              <a:t>[1, 2, 1, 1, 2, 0, 0, 0, 1, 1] </a:t>
            </a:r>
          </a:p>
          <a:p>
            <a:pPr marL="342900" indent="-342900">
              <a:buAutoNum type="arabicParenBoth"/>
            </a:pPr>
            <a:endParaRPr lang="is-IS" dirty="0"/>
          </a:p>
          <a:p>
            <a:pPr marL="342900" indent="-342900">
              <a:buAutoNum type="arabicParenBoth"/>
            </a:pPr>
            <a:r>
              <a:rPr lang="is-IS" dirty="0"/>
              <a:t>[1, 1, 1, 1, 0, 1, 1, 1, 0, 0]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081559" y="3238252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original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sentence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72606" y="5737592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bag-of-words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representation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10712" y="4892349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vocabulary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 bwMode="auto">
          <a:xfrm flipH="1">
            <a:off x="2948142" y="3576806"/>
            <a:ext cx="1" cy="9580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38" name="Straight Arrow Connector 14337"/>
          <p:cNvCxnSpPr/>
          <p:nvPr/>
        </p:nvCxnSpPr>
        <p:spPr bwMode="auto">
          <a:xfrm flipH="1">
            <a:off x="3119032" y="3267526"/>
            <a:ext cx="3616305" cy="12598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533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4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39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1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en-US" dirty="0">
                <a:solidFill>
                  <a:schemeClr val="bg1"/>
                </a:solidFill>
              </a:rPr>
              <a:t> Sentiment Analysis from past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88741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Representation:</a:t>
            </a:r>
            <a:r>
              <a:rPr lang="zh-CN" altLang="en-US" sz="2400" dirty="0"/>
              <a:t> </a:t>
            </a:r>
            <a:r>
              <a:rPr lang="en-US" altLang="zh-CN" sz="2400" dirty="0"/>
              <a:t>N-gram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389541" y="1797294"/>
            <a:ext cx="134929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[ “John likes”,</a:t>
            </a:r>
            <a:r>
              <a:rPr lang="zh-CN" altLang="en-US" sz="1400" dirty="0">
                <a:latin typeface="Arial" charset="0"/>
              </a:rPr>
              <a:t> </a:t>
            </a:r>
            <a:endParaRPr lang="en-US" altLang="zh-CN" sz="1400" dirty="0">
              <a:latin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"likes to",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"to watch",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"watch movies",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"Mary likes",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"likes movies",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charset="0"/>
              </a:rPr>
              <a:t>"movies too", ] </a:t>
            </a:r>
          </a:p>
          <a:p>
            <a:pPr>
              <a:lnSpc>
                <a:spcPct val="150000"/>
              </a:lnSpc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196701" y="1797294"/>
            <a:ext cx="989373" cy="328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[ "John",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"likes",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"to",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"watch",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"movies",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"also",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"football",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"games",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"Mary",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"too" ]</a:t>
            </a:r>
          </a:p>
        </p:txBody>
      </p:sp>
      <p:sp>
        <p:nvSpPr>
          <p:cNvPr id="9" name="Rectangle 8"/>
          <p:cNvSpPr/>
          <p:nvPr/>
        </p:nvSpPr>
        <p:spPr>
          <a:xfrm>
            <a:off x="208660" y="2176565"/>
            <a:ext cx="6092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John likes to watch movies. Mary likes movies too.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pPr marL="342900" indent="-342900">
              <a:buAutoNum type="arabicParenBoth"/>
            </a:pPr>
            <a:r>
              <a:rPr lang="en-US" dirty="0"/>
              <a:t>John also likes to watch football games.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3156" y="5153277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unigram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feature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9618" y="453996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bigram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feature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5883" y="41706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charset="0"/>
              </a:rPr>
              <a:t>Conceptually, we can view bag-of-word model as a special case of the n-gram model, with n=1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5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39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1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en-US" dirty="0">
                <a:solidFill>
                  <a:schemeClr val="bg1"/>
                </a:solidFill>
              </a:rPr>
              <a:t> Sentiment Analysis from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88741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Method:</a:t>
            </a:r>
            <a:r>
              <a:rPr lang="zh-CN" altLang="en-US" sz="2400" dirty="0"/>
              <a:t> </a:t>
            </a:r>
            <a:r>
              <a:rPr lang="en-US" altLang="zh-CN" sz="2400" dirty="0"/>
              <a:t>K-Nearest</a:t>
            </a:r>
            <a:r>
              <a:rPr lang="zh-CN" altLang="en-US" sz="2400" dirty="0"/>
              <a:t> </a:t>
            </a:r>
            <a:r>
              <a:rPr lang="en-US" altLang="zh-CN" sz="2400" dirty="0"/>
              <a:t>Neighbor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31957" y="2319454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fantastic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ultimately unsatisfying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mediocre</a:t>
            </a:r>
            <a:r>
              <a:rPr lang="zh-CN" altLang="en-US" dirty="0"/>
              <a:t> </a:t>
            </a:r>
            <a:r>
              <a:rPr lang="en-US" altLang="zh-CN" dirty="0"/>
              <a:t>film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74127" y="195012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Data: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9462" y="195012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99530" y="2319454"/>
            <a:ext cx="312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</a:p>
          <a:p>
            <a:r>
              <a:rPr lang="en-US" altLang="zh-CN" dirty="0"/>
              <a:t>0</a:t>
            </a:r>
          </a:p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8778" y="4112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ultimately</a:t>
            </a:r>
            <a:r>
              <a:rPr lang="zh-CN" altLang="en-US" dirty="0"/>
              <a:t> </a:t>
            </a:r>
            <a:r>
              <a:rPr lang="en-US" altLang="zh-CN" dirty="0"/>
              <a:t>mediocre</a:t>
            </a:r>
            <a:r>
              <a:rPr lang="zh-CN" altLang="en-US" dirty="0"/>
              <a:t> </a:t>
            </a:r>
            <a:r>
              <a:rPr lang="en-US" altLang="zh-CN" dirty="0"/>
              <a:t>film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534829" y="4319549"/>
            <a:ext cx="8251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34095" y="404836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predict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6528" y="4112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0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1997" y="195012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Representation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41997" y="2265787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[1,1,1,0,0,0,0,0]</a:t>
            </a:r>
          </a:p>
          <a:p>
            <a:r>
              <a:rPr lang="en-US" altLang="zh-CN" dirty="0"/>
              <a:t>[1,1,0,1,1,0,0,0]</a:t>
            </a:r>
          </a:p>
          <a:p>
            <a:r>
              <a:rPr lang="en-US" altLang="zh-CN" dirty="0"/>
              <a:t>[0,0,0,0,0,1,1,1]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4654" y="463890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[1,1,0,1,0,0,1,0]</a:t>
            </a:r>
          </a:p>
        </p:txBody>
      </p:sp>
    </p:spTree>
    <p:extLst>
      <p:ext uri="{BB962C8B-B14F-4D97-AF65-F5344CB8AC3E}">
        <p14:creationId xmlns:p14="http://schemas.microsoft.com/office/powerpoint/2010/main" val="69487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6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4351" name="Rectangle 14350"/>
          <p:cNvSpPr/>
          <p:nvPr/>
        </p:nvSpPr>
        <p:spPr>
          <a:xfrm>
            <a:off x="208660" y="6183868"/>
            <a:ext cx="39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1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en-US" dirty="0">
                <a:solidFill>
                  <a:schemeClr val="bg1"/>
                </a:solidFill>
              </a:rPr>
              <a:t> Sentiment Analysis from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8874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Issue: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273986" y="22117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it,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014" y="36234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534829" y="3843764"/>
            <a:ext cx="8251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34095" y="357257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predict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6528" y="36367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2981093" y="2668859"/>
            <a:ext cx="698809" cy="795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Multiply 18"/>
          <p:cNvSpPr/>
          <p:nvPr/>
        </p:nvSpPr>
        <p:spPr bwMode="auto">
          <a:xfrm>
            <a:off x="6527180" y="3623426"/>
            <a:ext cx="369332" cy="369332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09154" y="4640202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sparsity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terrible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performance!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8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7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820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Representation: Word Embedding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73" y="3218995"/>
            <a:ext cx="6742771" cy="236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067" y="1684857"/>
            <a:ext cx="745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associated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vector(embedding)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values,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</a:p>
          <a:p>
            <a:endParaRPr lang="en-US" dirty="0"/>
          </a:p>
          <a:p>
            <a:r>
              <a:rPr lang="en-US" altLang="zh-CN" dirty="0"/>
              <a:t>“like”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[0.7,</a:t>
            </a:r>
            <a:r>
              <a:rPr lang="zh-CN" altLang="en-US" dirty="0"/>
              <a:t> </a:t>
            </a:r>
            <a:r>
              <a:rPr lang="en-US" altLang="zh-CN" dirty="0"/>
              <a:t>0.1,</a:t>
            </a:r>
            <a:r>
              <a:rPr lang="zh-CN" altLang="en-US" dirty="0"/>
              <a:t> </a:t>
            </a:r>
            <a:r>
              <a:rPr lang="en-US" altLang="zh-CN" dirty="0"/>
              <a:t>-0.5,</a:t>
            </a:r>
            <a:r>
              <a:rPr lang="zh-CN" altLang="en-US" dirty="0"/>
              <a:t> </a:t>
            </a:r>
            <a:r>
              <a:rPr lang="en-US" altLang="zh-CN" dirty="0"/>
              <a:t>0.4,</a:t>
            </a:r>
            <a:r>
              <a:rPr lang="zh-CN" altLang="en-US" dirty="0"/>
              <a:t> </a:t>
            </a:r>
            <a:r>
              <a:rPr lang="en-US" altLang="zh-CN" dirty="0"/>
              <a:t>1.2]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4546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8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95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Bag-of-words</a:t>
            </a:r>
            <a:r>
              <a:rPr lang="zh-CN" altLang="en-US" sz="2400" dirty="0"/>
              <a:t> </a:t>
            </a:r>
            <a:r>
              <a:rPr lang="en-US" altLang="zh-CN" sz="2400" dirty="0"/>
              <a:t>vs.</a:t>
            </a:r>
            <a:r>
              <a:rPr lang="zh-CN" altLang="en-US" sz="2400" dirty="0"/>
              <a:t> </a:t>
            </a:r>
            <a:r>
              <a:rPr lang="en-US" altLang="zh-CN" sz="2400" dirty="0"/>
              <a:t>Word Embedding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1726" y="2097096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Bag-of-words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8435" y="2097096"/>
            <a:ext cx="213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Word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embedding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67" y="2709822"/>
            <a:ext cx="34804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</a:p>
          <a:p>
            <a:endParaRPr lang="en-US" dirty="0"/>
          </a:p>
          <a:p>
            <a:pPr algn="ctr"/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</a:p>
          <a:p>
            <a:pPr algn="ctr"/>
            <a:endParaRPr lang="en-US" dirty="0"/>
          </a:p>
          <a:p>
            <a:pPr algn="ctr"/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02892" y="2713615"/>
            <a:ext cx="4463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latent,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</a:p>
          <a:p>
            <a:endParaRPr lang="en-US" dirty="0"/>
          </a:p>
          <a:p>
            <a:pPr algn="ctr"/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pPr algn="ctr"/>
            <a:endParaRPr lang="en-US" dirty="0"/>
          </a:p>
          <a:p>
            <a:pPr algn="ctr"/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4424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04AB26-142A-274A-9D18-E8B538DDEA38}" type="slidenum">
              <a:rPr lang="en-US" altLang="en-US" sz="1050">
                <a:solidFill>
                  <a:srgbClr val="BA2B48"/>
                </a:solidFill>
                <a:latin typeface="Helvetica" charset="0"/>
              </a:rPr>
              <a:pPr/>
              <a:t>9</a:t>
            </a:fld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988741"/>
            <a:ext cx="4820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Representation: Word Embedding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637" y="1952486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942" y="282389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value,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</a:p>
          <a:p>
            <a:pPr marL="342900" indent="-342900">
              <a:buAutoNum type="arabicParenBoth"/>
            </a:pPr>
            <a:endParaRPr lang="en-US" altLang="zh-CN" dirty="0"/>
          </a:p>
          <a:p>
            <a:pPr marL="342900" indent="-342900">
              <a:buAutoNum type="arabicParenBoth"/>
            </a:pPr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datasets.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8778" y="4301226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word2vec: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https://code.google.com/archive/p/word2vec/</a:t>
            </a:r>
            <a:endParaRPr lang="en-US" altLang="zh-CN" dirty="0"/>
          </a:p>
          <a:p>
            <a:r>
              <a:rPr lang="en-US" altLang="zh-CN" dirty="0" err="1"/>
              <a:t>GloVe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https://github.com/stanfordnlp/GloVe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2651788" y="5315284"/>
            <a:ext cx="265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(1)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first,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8660" y="61838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Part </a:t>
            </a:r>
            <a:r>
              <a:rPr lang="en-US" altLang="zh-CN" dirty="0">
                <a:solidFill>
                  <a:schemeClr val="bg1"/>
                </a:solidFill>
              </a:rPr>
              <a:t>2:</a:t>
            </a:r>
            <a:r>
              <a:rPr lang="en-US" altLang="en-US" dirty="0">
                <a:solidFill>
                  <a:schemeClr val="bg1"/>
                </a:solidFill>
              </a:rPr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63556768"/>
      </p:ext>
    </p:extLst>
  </p:cSld>
  <p:clrMapOvr>
    <a:masterClrMapping/>
  </p:clrMapOvr>
</p:sld>
</file>

<file path=ppt/theme/theme1.xml><?xml version="1.0" encoding="utf-8"?>
<a:theme xmlns:a="http://schemas.openxmlformats.org/drawingml/2006/main" name="SFU_Template_Beta_0.2">
  <a:themeElements>
    <a:clrScheme name="SFU_Template_Beta_0.2 13">
      <a:dk1>
        <a:srgbClr val="000000"/>
      </a:dk1>
      <a:lt1>
        <a:srgbClr val="FFFFFF"/>
      </a:lt1>
      <a:dk2>
        <a:srgbClr val="FFFFFF"/>
      </a:dk2>
      <a:lt2>
        <a:srgbClr val="464847"/>
      </a:lt2>
      <a:accent1>
        <a:srgbClr val="9E0927"/>
      </a:accent1>
      <a:accent2>
        <a:srgbClr val="003874"/>
      </a:accent2>
      <a:accent3>
        <a:srgbClr val="FFFFFF"/>
      </a:accent3>
      <a:accent4>
        <a:srgbClr val="000000"/>
      </a:accent4>
      <a:accent5>
        <a:srgbClr val="CCAAAC"/>
      </a:accent5>
      <a:accent6>
        <a:srgbClr val="003268"/>
      </a:accent6>
      <a:hlink>
        <a:srgbClr val="006AA8"/>
      </a:hlink>
      <a:folHlink>
        <a:srgbClr val="BA2B48"/>
      </a:folHlink>
    </a:clrScheme>
    <a:fontScheme name="SFU_Template_Beta_0.2">
      <a:majorFont>
        <a:latin typeface="Helvetica"/>
        <a:ea typeface="ＭＳ Ｐゴシック"/>
        <a:cs typeface="ＭＳ Ｐゴシック"/>
      </a:majorFont>
      <a:minorFont>
        <a:latin typeface="Helvetic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U_Template_Beta_0.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U_Template_Beta_0.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U_Template_Beta_0.2 13">
        <a:dk1>
          <a:srgbClr val="000000"/>
        </a:dk1>
        <a:lt1>
          <a:srgbClr val="FFFFFF"/>
        </a:lt1>
        <a:dk2>
          <a:srgbClr val="FFFFFF"/>
        </a:dk2>
        <a:lt2>
          <a:srgbClr val="464847"/>
        </a:lt2>
        <a:accent1>
          <a:srgbClr val="9E0927"/>
        </a:accent1>
        <a:accent2>
          <a:srgbClr val="003874"/>
        </a:accent2>
        <a:accent3>
          <a:srgbClr val="FFFFFF"/>
        </a:accent3>
        <a:accent4>
          <a:srgbClr val="000000"/>
        </a:accent4>
        <a:accent5>
          <a:srgbClr val="CCAAAC"/>
        </a:accent5>
        <a:accent6>
          <a:srgbClr val="003268"/>
        </a:accent6>
        <a:hlink>
          <a:srgbClr val="006AA8"/>
        </a:hlink>
        <a:folHlink>
          <a:srgbClr val="BA2B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8870</TotalTime>
  <Words>1218</Words>
  <Application>Microsoft Office PowerPoint</Application>
  <PresentationFormat>On-screen Show (4:3)</PresentationFormat>
  <Paragraphs>301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宋体</vt:lpstr>
      <vt:lpstr>Arial</vt:lpstr>
      <vt:lpstr>Calibri</vt:lpstr>
      <vt:lpstr>Calibri Light</vt:lpstr>
      <vt:lpstr>Cambria Math</vt:lpstr>
      <vt:lpstr>Helvetica</vt:lpstr>
      <vt:lpstr>Wingdings</vt:lpstr>
      <vt:lpstr>SFU_Template_Beta_0.2</vt:lpstr>
      <vt:lpstr>Office Theme</vt:lpstr>
      <vt:lpstr>Revisiting Sentiment Analysis from Neural Network Perspective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and its applications</dc:title>
  <dc:creator>Jiaxi Tang</dc:creator>
  <cp:lastModifiedBy>Fred</cp:lastModifiedBy>
  <cp:revision>404</cp:revision>
  <dcterms:created xsi:type="dcterms:W3CDTF">2016-07-07T07:07:25Z</dcterms:created>
  <dcterms:modified xsi:type="dcterms:W3CDTF">2016-11-03T05:14:42Z</dcterms:modified>
</cp:coreProperties>
</file>